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sldIdLst>
    <p:sldId id="256" r:id="rId2"/>
    <p:sldId id="291" r:id="rId3"/>
    <p:sldId id="292" r:id="rId4"/>
    <p:sldId id="259" r:id="rId5"/>
    <p:sldId id="260" r:id="rId6"/>
    <p:sldId id="261" r:id="rId7"/>
    <p:sldId id="262" r:id="rId8"/>
    <p:sldId id="263" r:id="rId9"/>
    <p:sldId id="264" r:id="rId10"/>
    <p:sldId id="296" r:id="rId11"/>
    <p:sldId id="265" r:id="rId12"/>
    <p:sldId id="266" r:id="rId13"/>
    <p:sldId id="268" r:id="rId14"/>
    <p:sldId id="269" r:id="rId15"/>
    <p:sldId id="270" r:id="rId16"/>
    <p:sldId id="273" r:id="rId17"/>
    <p:sldId id="293"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256" autoAdjust="0"/>
  </p:normalViewPr>
  <p:slideViewPr>
    <p:cSldViewPr>
      <p:cViewPr>
        <p:scale>
          <a:sx n="75" d="100"/>
          <a:sy n="75" d="100"/>
        </p:scale>
        <p:origin x="-547"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17A1D991-9334-4A2A-84F7-5927C039A224}" type="datetimeFigureOut">
              <a:rPr lang="en-US" smtClean="0"/>
              <a:pPr>
                <a:defRPr/>
              </a:pPr>
              <a:t>3/5/2013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DE9BB7-851F-4F2E-8903-E0656918AC7C}"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B51FB1D-2E90-4F6D-8EC5-4481D73802AA}" type="datetimeFigureOut">
              <a:rPr lang="en-US" smtClean="0"/>
              <a:pPr>
                <a:defRPr/>
              </a:pPr>
              <a:t>3/5/2013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9D66336-2A0B-40D7-82BE-E1D58FC7E66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07AA41-68D2-4694-BA79-E6A2A48C63CF}" type="datetimeFigureOut">
              <a:rPr lang="en-US" smtClean="0"/>
              <a:pPr>
                <a:defRPr/>
              </a:pPr>
              <a:t>3/5/2013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93FF0A-9123-4A4E-A6DD-26B467E28D8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642628B-CA6F-4999-84EE-E168C7883323}" type="datetimeFigureOut">
              <a:rPr lang="en-US" smtClean="0"/>
              <a:pPr>
                <a:defRPr/>
              </a:pPr>
              <a:t>3/5/2013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DA1EDB5-A427-409B-B52D-D42E33DAC55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70F95C6-BAF3-461A-9BD3-9FDE915FD246}" type="datetimeFigureOut">
              <a:rPr lang="en-US" smtClean="0"/>
              <a:pPr>
                <a:defRPr/>
              </a:pPr>
              <a:t>3/5/2013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5882F0-B407-428C-BCEA-01A75463AF5B}"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D1651D1-2E76-438D-9DE0-3805C4646139}" type="datetimeFigureOut">
              <a:rPr lang="en-US" smtClean="0"/>
              <a:pPr>
                <a:defRPr/>
              </a:pPr>
              <a:t>3/5/2013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C34F721-1C69-4CD5-A5EC-E0FBED82A04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97863E36-325B-46C6-95C1-1240C280BCE8}" type="datetimeFigureOut">
              <a:rPr lang="en-US" smtClean="0"/>
              <a:pPr>
                <a:defRPr/>
              </a:pPr>
              <a:t>3/5/2013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EF1656B-3303-40C6-A290-A7A1E56C232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E1302F1-9E63-4547-A1C6-E159E639D42B}" type="datetimeFigureOut">
              <a:rPr lang="en-US" smtClean="0"/>
              <a:pPr>
                <a:defRPr/>
              </a:pPr>
              <a:t>3/5/2013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20A9D55-53E4-4C5D-90C4-B02A46EAFC2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5AFFC15-F643-491D-9E0F-153AD062DD6A}" type="datetimeFigureOut">
              <a:rPr lang="en-US" smtClean="0"/>
              <a:pPr>
                <a:defRPr/>
              </a:pPr>
              <a:t>3/5/2013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E40F13F-F414-49BD-8DBD-6E43256BB27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1D603DF-00F4-4BC1-B175-E908C4F3E255}" type="datetimeFigureOut">
              <a:rPr lang="en-US" smtClean="0"/>
              <a:pPr>
                <a:defRPr/>
              </a:pPr>
              <a:t>3/5/2013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6099D2E-ACE7-462C-9BB5-F9835BAF22E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6A49D0C-1A9F-4E16-B375-D4FEDDA0A051}" type="datetimeFigureOut">
              <a:rPr lang="en-US" smtClean="0"/>
              <a:pPr>
                <a:defRPr/>
              </a:pPr>
              <a:t>3/5/2013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15265B5-4A26-4641-9A23-7C6C39A932E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CDC11B8-0DF1-49EA-853D-AC674B963F25}" type="datetimeFigureOut">
              <a:rPr lang="en-US" smtClean="0"/>
              <a:pPr>
                <a:defRPr/>
              </a:pPr>
              <a:t>3/5/2013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CB3DAA2-2296-4ACE-AE12-7527428C5E3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2362200"/>
            <a:ext cx="7772400" cy="1470025"/>
          </a:xfrm>
        </p:spPr>
        <p:txBody>
          <a:bodyPr/>
          <a:lstStyle/>
          <a:p>
            <a:pPr eaLnBrk="1" hangingPunct="1"/>
            <a:r>
              <a:rPr lang="en-US" sz="4000" dirty="0" smtClean="0">
                <a:latin typeface="Andalus" pitchFamily="18" charset="-78"/>
                <a:cs typeface="Andalus" pitchFamily="18" charset="-78"/>
              </a:rPr>
              <a:t>ISOMETRIC PROJECTIONS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762000" y="152400"/>
            <a:ext cx="7848600" cy="954107"/>
          </a:xfrm>
          <a:prstGeom prst="rect">
            <a:avLst/>
          </a:prstGeom>
          <a:noFill/>
          <a:ln w="9525">
            <a:noFill/>
            <a:miter lim="800000"/>
            <a:headEnd/>
            <a:tailEnd/>
          </a:ln>
        </p:spPr>
        <p:txBody>
          <a:bodyPr wrap="square">
            <a:spAutoFit/>
          </a:bodyPr>
          <a:lstStyle/>
          <a:p>
            <a:pPr>
              <a:spcBef>
                <a:spcPct val="50000"/>
              </a:spcBef>
            </a:pPr>
            <a:r>
              <a:rPr lang="en-US" sz="1400" dirty="0"/>
              <a:t>Fig (a) shows the projection of a circle. Draw the isometric drawing of the circle.</a:t>
            </a:r>
          </a:p>
          <a:p>
            <a:pPr>
              <a:spcBef>
                <a:spcPct val="50000"/>
              </a:spcBef>
            </a:pPr>
            <a:r>
              <a:rPr lang="en-US" sz="1400" dirty="0"/>
              <a:t>fig .(b) off-set or co-ordinate method- horizontal plane </a:t>
            </a:r>
          </a:p>
          <a:p>
            <a:pPr>
              <a:spcBef>
                <a:spcPct val="50000"/>
              </a:spcBef>
            </a:pPr>
            <a:r>
              <a:rPr lang="en-US" sz="1400" dirty="0"/>
              <a:t>Fig .(c) off-set or co-ordinate method- vertical plane.</a:t>
            </a:r>
          </a:p>
        </p:txBody>
      </p:sp>
      <p:pic>
        <p:nvPicPr>
          <p:cNvPr id="3" name="Picture 3" descr="me71"/>
          <p:cNvPicPr>
            <a:picLocks noChangeAspect="1" noChangeArrowheads="1"/>
          </p:cNvPicPr>
          <p:nvPr/>
        </p:nvPicPr>
        <p:blipFill>
          <a:blip r:embed="rId2" cstate="print"/>
          <a:srcRect l="47772" t="53922" r="29268" b="10715"/>
          <a:stretch>
            <a:fillRect/>
          </a:stretch>
        </p:blipFill>
        <p:spPr bwMode="auto">
          <a:xfrm>
            <a:off x="1219199" y="1143000"/>
            <a:ext cx="6939775" cy="5471747"/>
          </a:xfrm>
          <a:prstGeom prst="rect">
            <a:avLst/>
          </a:prstGeom>
          <a:noFill/>
          <a:ln w="9525">
            <a:noFill/>
            <a:miter lim="800000"/>
            <a:headEnd/>
            <a:tailEnd/>
          </a:ln>
        </p:spPr>
      </p:pic>
      <p:sp>
        <p:nvSpPr>
          <p:cNvPr id="4" name="TextBox 7"/>
          <p:cNvSpPr txBox="1">
            <a:spLocks noChangeArrowheads="1"/>
          </p:cNvSpPr>
          <p:nvPr/>
        </p:nvSpPr>
        <p:spPr bwMode="auto">
          <a:xfrm>
            <a:off x="2438400" y="6553200"/>
            <a:ext cx="4267200" cy="304800"/>
          </a:xfrm>
          <a:prstGeom prst="rect">
            <a:avLst/>
          </a:prstGeom>
          <a:noFill/>
          <a:ln w="9525">
            <a:noFill/>
            <a:miter lim="800000"/>
            <a:headEnd/>
            <a:tailEnd/>
          </a:ln>
        </p:spPr>
        <p:txBody>
          <a:bodyPr>
            <a:spAutoFit/>
          </a:bodyPr>
          <a:lstStyle/>
          <a:p>
            <a:r>
              <a:rPr lang="en-US" sz="1400" b="1" i="1" dirty="0"/>
              <a:t>Isometric drawing of a circle off-set method</a:t>
            </a:r>
            <a:endParaRPr lang="en-IN" sz="1400" b="1"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e72"/>
          <p:cNvPicPr>
            <a:picLocks noChangeAspect="1" noChangeArrowheads="1"/>
          </p:cNvPicPr>
          <p:nvPr/>
        </p:nvPicPr>
        <p:blipFill>
          <a:blip r:embed="rId2" cstate="print"/>
          <a:srcRect l="11221" t="56863" r="67828" b="24113"/>
          <a:stretch>
            <a:fillRect/>
          </a:stretch>
        </p:blipFill>
        <p:spPr bwMode="auto">
          <a:xfrm>
            <a:off x="457200" y="304800"/>
            <a:ext cx="8293100" cy="4572000"/>
          </a:xfrm>
          <a:prstGeom prst="rect">
            <a:avLst/>
          </a:prstGeom>
          <a:noFill/>
          <a:ln w="9525">
            <a:noFill/>
            <a:miter lim="800000"/>
            <a:headEnd/>
            <a:tailEnd/>
          </a:ln>
        </p:spPr>
      </p:pic>
      <p:sp>
        <p:nvSpPr>
          <p:cNvPr id="13315" name="TextBox 4"/>
          <p:cNvSpPr txBox="1">
            <a:spLocks noChangeArrowheads="1"/>
          </p:cNvSpPr>
          <p:nvPr/>
        </p:nvSpPr>
        <p:spPr bwMode="auto">
          <a:xfrm>
            <a:off x="1295400" y="4648200"/>
            <a:ext cx="6705600" cy="338138"/>
          </a:xfrm>
          <a:prstGeom prst="rect">
            <a:avLst/>
          </a:prstGeom>
          <a:noFill/>
          <a:ln w="9525">
            <a:noFill/>
            <a:miter lim="800000"/>
            <a:headEnd/>
            <a:tailEnd/>
          </a:ln>
        </p:spPr>
        <p:txBody>
          <a:bodyPr>
            <a:spAutoFit/>
          </a:bodyPr>
          <a:lstStyle/>
          <a:p>
            <a:r>
              <a:rPr lang="en-US" sz="1600" b="1" i="1"/>
              <a:t>ISOMETRIC DRAWING OF A CIRCLE-FOUR CENTRE- METHOD</a:t>
            </a:r>
            <a:endParaRPr lang="en-IN" sz="1600" b="1" i="1"/>
          </a:p>
        </p:txBody>
      </p:sp>
      <p:sp>
        <p:nvSpPr>
          <p:cNvPr id="13316" name="Text Box 6"/>
          <p:cNvSpPr txBox="1">
            <a:spLocks noChangeArrowheads="1"/>
          </p:cNvSpPr>
          <p:nvPr/>
        </p:nvSpPr>
        <p:spPr bwMode="auto">
          <a:xfrm>
            <a:off x="3124200" y="152400"/>
            <a:ext cx="3200400" cy="457200"/>
          </a:xfrm>
          <a:prstGeom prst="rect">
            <a:avLst/>
          </a:prstGeom>
          <a:noFill/>
          <a:ln w="9525">
            <a:noFill/>
            <a:miter lim="800000"/>
            <a:headEnd/>
            <a:tailEnd/>
          </a:ln>
        </p:spPr>
        <p:txBody>
          <a:bodyPr>
            <a:spAutoFit/>
          </a:bodyPr>
          <a:lstStyle/>
          <a:p>
            <a:pPr>
              <a:spcBef>
                <a:spcPct val="50000"/>
              </a:spcBef>
            </a:pPr>
            <a:r>
              <a:rPr lang="en-US" sz="2400" u="sng"/>
              <a:t>Four-centre method</a:t>
            </a:r>
            <a:r>
              <a:rPr lang="en-US" u="sng"/>
              <a:t>: </a:t>
            </a:r>
          </a:p>
        </p:txBody>
      </p:sp>
      <p:sp>
        <p:nvSpPr>
          <p:cNvPr id="13317" name="Text Box 7"/>
          <p:cNvSpPr txBox="1">
            <a:spLocks noChangeArrowheads="1"/>
          </p:cNvSpPr>
          <p:nvPr/>
        </p:nvSpPr>
        <p:spPr bwMode="auto">
          <a:xfrm>
            <a:off x="0" y="5181600"/>
            <a:ext cx="9144000" cy="1328738"/>
          </a:xfrm>
          <a:prstGeom prst="rect">
            <a:avLst/>
          </a:prstGeom>
          <a:noFill/>
          <a:ln w="9525">
            <a:noFill/>
            <a:miter lim="800000"/>
            <a:headEnd/>
            <a:tailEnd/>
          </a:ln>
        </p:spPr>
        <p:txBody>
          <a:bodyPr>
            <a:spAutoFit/>
          </a:bodyPr>
          <a:lstStyle/>
          <a:p>
            <a:pPr>
              <a:spcBef>
                <a:spcPct val="50000"/>
              </a:spcBef>
            </a:pPr>
            <a:r>
              <a:rPr lang="en-US" b="1" u="sng"/>
              <a:t>NOTE:</a:t>
            </a:r>
            <a:r>
              <a:rPr lang="en-US" u="sng"/>
              <a:t> </a:t>
            </a:r>
            <a:r>
              <a:rPr lang="en-US"/>
              <a:t>1. depending upon the orientation, part of the above construction may be used 	  to draw the isometric drawing of a semi-circle.</a:t>
            </a:r>
          </a:p>
          <a:p>
            <a:pPr>
              <a:spcBef>
                <a:spcPct val="50000"/>
              </a:spcBef>
            </a:pPr>
            <a:r>
              <a:rPr lang="en-US"/>
              <a:t>            2. The ellipse obtained by the four-centre method is an approximate one and 	  for all practical purposes, it is generally acceptable.</a:t>
            </a:r>
            <a:endParaRPr lang="en-US" u="sng"/>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e73"/>
          <p:cNvPicPr>
            <a:picLocks noChangeAspect="1" noChangeArrowheads="1"/>
          </p:cNvPicPr>
          <p:nvPr/>
        </p:nvPicPr>
        <p:blipFill>
          <a:blip r:embed="rId2" cstate="print"/>
          <a:srcRect l="44333" t="15686" r="29218" b="57845"/>
          <a:stretch>
            <a:fillRect/>
          </a:stretch>
        </p:blipFill>
        <p:spPr bwMode="auto">
          <a:xfrm>
            <a:off x="1295400" y="1524000"/>
            <a:ext cx="7304088" cy="4438650"/>
          </a:xfrm>
          <a:prstGeom prst="rect">
            <a:avLst/>
          </a:prstGeom>
          <a:noFill/>
          <a:ln w="9525">
            <a:noFill/>
            <a:miter lim="800000"/>
            <a:headEnd/>
            <a:tailEnd/>
          </a:ln>
        </p:spPr>
      </p:pic>
      <p:sp>
        <p:nvSpPr>
          <p:cNvPr id="14339" name="TextBox 4"/>
          <p:cNvSpPr txBox="1">
            <a:spLocks noChangeArrowheads="1"/>
          </p:cNvSpPr>
          <p:nvPr/>
        </p:nvSpPr>
        <p:spPr bwMode="auto">
          <a:xfrm>
            <a:off x="914400" y="304800"/>
            <a:ext cx="7162800" cy="641350"/>
          </a:xfrm>
          <a:prstGeom prst="rect">
            <a:avLst/>
          </a:prstGeom>
          <a:noFill/>
          <a:ln w="9525">
            <a:noFill/>
            <a:miter lim="800000"/>
            <a:headEnd/>
            <a:tailEnd/>
          </a:ln>
        </p:spPr>
        <p:txBody>
          <a:bodyPr>
            <a:spAutoFit/>
          </a:bodyPr>
          <a:lstStyle/>
          <a:p>
            <a:r>
              <a:rPr lang="en-US" b="1" i="1"/>
              <a:t>Problem: </a:t>
            </a:r>
            <a:r>
              <a:rPr lang="en-US" i="1"/>
              <a:t>Fig. a shows the orthographic views of an irregular pyramid. Draw isometric views </a:t>
            </a:r>
            <a:endParaRPr lang="en-IN" i="1"/>
          </a:p>
        </p:txBody>
      </p:sp>
      <p:sp>
        <p:nvSpPr>
          <p:cNvPr id="14340" name="TextBox 5"/>
          <p:cNvSpPr txBox="1">
            <a:spLocks noChangeArrowheads="1"/>
          </p:cNvSpPr>
          <p:nvPr/>
        </p:nvSpPr>
        <p:spPr bwMode="auto">
          <a:xfrm>
            <a:off x="1905000" y="5867400"/>
            <a:ext cx="838200" cy="381000"/>
          </a:xfrm>
          <a:prstGeom prst="rect">
            <a:avLst/>
          </a:prstGeom>
          <a:noFill/>
          <a:ln w="9525">
            <a:noFill/>
            <a:miter lim="800000"/>
            <a:headEnd/>
            <a:tailEnd/>
          </a:ln>
        </p:spPr>
        <p:txBody>
          <a:bodyPr>
            <a:spAutoFit/>
          </a:bodyPr>
          <a:lstStyle/>
          <a:p>
            <a:r>
              <a:rPr lang="en-US" b="1" i="1"/>
              <a:t>Fig.a</a:t>
            </a:r>
            <a:endParaRPr lang="en-IN" b="1" i="1"/>
          </a:p>
        </p:txBody>
      </p:sp>
      <p:sp>
        <p:nvSpPr>
          <p:cNvPr id="14341" name="TextBox 7"/>
          <p:cNvSpPr txBox="1">
            <a:spLocks noChangeArrowheads="1"/>
          </p:cNvSpPr>
          <p:nvPr/>
        </p:nvSpPr>
        <p:spPr bwMode="auto">
          <a:xfrm>
            <a:off x="3429000" y="5867400"/>
            <a:ext cx="2590800" cy="381000"/>
          </a:xfrm>
          <a:prstGeom prst="rect">
            <a:avLst/>
          </a:prstGeom>
          <a:noFill/>
          <a:ln w="9525">
            <a:noFill/>
            <a:miter lim="800000"/>
            <a:headEnd/>
            <a:tailEnd/>
          </a:ln>
        </p:spPr>
        <p:txBody>
          <a:bodyPr>
            <a:spAutoFit/>
          </a:bodyPr>
          <a:lstStyle/>
          <a:p>
            <a:r>
              <a:rPr lang="en-US" b="1" i="1"/>
              <a:t>Fig.b- box method</a:t>
            </a:r>
            <a:endParaRPr lang="en-IN" b="1" i="1"/>
          </a:p>
        </p:txBody>
      </p:sp>
      <p:sp>
        <p:nvSpPr>
          <p:cNvPr id="14342" name="TextBox 8"/>
          <p:cNvSpPr txBox="1">
            <a:spLocks noChangeArrowheads="1"/>
          </p:cNvSpPr>
          <p:nvPr/>
        </p:nvSpPr>
        <p:spPr bwMode="auto">
          <a:xfrm>
            <a:off x="6172200" y="5791200"/>
            <a:ext cx="2971800" cy="381000"/>
          </a:xfrm>
          <a:prstGeom prst="rect">
            <a:avLst/>
          </a:prstGeom>
          <a:noFill/>
          <a:ln w="9525">
            <a:noFill/>
            <a:miter lim="800000"/>
            <a:headEnd/>
            <a:tailEnd/>
          </a:ln>
        </p:spPr>
        <p:txBody>
          <a:bodyPr>
            <a:spAutoFit/>
          </a:bodyPr>
          <a:lstStyle/>
          <a:p>
            <a:r>
              <a:rPr lang="en-US" b="1" i="1"/>
              <a:t>Fog.c – Off-set method</a:t>
            </a:r>
            <a:endParaRPr lang="en-IN" b="1" i="1"/>
          </a:p>
        </p:txBody>
      </p:sp>
      <p:sp>
        <p:nvSpPr>
          <p:cNvPr id="14343" name="Rectangle 9"/>
          <p:cNvSpPr>
            <a:spLocks noChangeArrowheads="1"/>
          </p:cNvSpPr>
          <p:nvPr/>
        </p:nvSpPr>
        <p:spPr bwMode="auto">
          <a:xfrm>
            <a:off x="3810000" y="5486400"/>
            <a:ext cx="1524000" cy="304800"/>
          </a:xfrm>
          <a:prstGeom prst="rect">
            <a:avLst/>
          </a:prstGeom>
          <a:solidFill>
            <a:schemeClr val="bg1"/>
          </a:solidFill>
          <a:ln w="9525" algn="ctr">
            <a:solidFill>
              <a:schemeClr val="bg1"/>
            </a:solidFill>
            <a:round/>
            <a:headEnd/>
            <a:tailEnd/>
          </a:ln>
        </p:spPr>
        <p:txBody>
          <a:bodyPr/>
          <a:lstStyle/>
          <a:p>
            <a:endParaRPr lang="en-IN"/>
          </a:p>
        </p:txBody>
      </p:sp>
      <p:sp>
        <p:nvSpPr>
          <p:cNvPr id="14344" name="Rectangle 10"/>
          <p:cNvSpPr>
            <a:spLocks noChangeArrowheads="1"/>
          </p:cNvSpPr>
          <p:nvPr/>
        </p:nvSpPr>
        <p:spPr bwMode="auto">
          <a:xfrm>
            <a:off x="6400800" y="5486400"/>
            <a:ext cx="1905000" cy="228600"/>
          </a:xfrm>
          <a:prstGeom prst="rect">
            <a:avLst/>
          </a:prstGeom>
          <a:solidFill>
            <a:schemeClr val="bg1"/>
          </a:solidFill>
          <a:ln w="9525" algn="ctr">
            <a:solidFill>
              <a:schemeClr val="bg1"/>
            </a:solidFill>
            <a:round/>
            <a:headEnd/>
            <a:tailEnd/>
          </a:ln>
        </p:spPr>
        <p:txBody>
          <a:bodyPr/>
          <a:lstStyle/>
          <a:p>
            <a:endParaRPr lang="en-I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e74"/>
          <p:cNvPicPr>
            <a:picLocks noChangeAspect="1" noChangeArrowheads="1"/>
          </p:cNvPicPr>
          <p:nvPr/>
        </p:nvPicPr>
        <p:blipFill>
          <a:blip r:embed="rId2" cstate="print"/>
          <a:srcRect l="11905" t="42511" r="66071" b="32765"/>
          <a:stretch>
            <a:fillRect/>
          </a:stretch>
        </p:blipFill>
        <p:spPr bwMode="auto">
          <a:xfrm>
            <a:off x="990600" y="1676400"/>
            <a:ext cx="7162800" cy="4881563"/>
          </a:xfrm>
          <a:prstGeom prst="rect">
            <a:avLst/>
          </a:prstGeom>
          <a:noFill/>
          <a:ln w="9525">
            <a:noFill/>
            <a:miter lim="800000"/>
            <a:headEnd/>
            <a:tailEnd/>
          </a:ln>
        </p:spPr>
      </p:pic>
      <p:sp>
        <p:nvSpPr>
          <p:cNvPr id="16387" name="TextBox 4"/>
          <p:cNvSpPr txBox="1">
            <a:spLocks noChangeArrowheads="1"/>
          </p:cNvSpPr>
          <p:nvPr/>
        </p:nvSpPr>
        <p:spPr bwMode="auto">
          <a:xfrm>
            <a:off x="0" y="762000"/>
            <a:ext cx="9144000" cy="915988"/>
          </a:xfrm>
          <a:prstGeom prst="rect">
            <a:avLst/>
          </a:prstGeom>
          <a:noFill/>
          <a:ln w="9525">
            <a:noFill/>
            <a:miter lim="800000"/>
            <a:headEnd/>
            <a:tailEnd/>
          </a:ln>
        </p:spPr>
        <p:txBody>
          <a:bodyPr>
            <a:spAutoFit/>
          </a:bodyPr>
          <a:lstStyle/>
          <a:p>
            <a:r>
              <a:rPr lang="en-US" b="1" i="1"/>
              <a:t>Problem: </a:t>
            </a:r>
            <a:r>
              <a:rPr lang="en-US" i="1"/>
              <a:t>Draw isometric view of a hexagonal prism, with side of base 25 and axis 60 long. The prism is resting on its base on H.P, with an edge of the base parallel to V.P. use the box method</a:t>
            </a:r>
            <a:endParaRPr lang="en-IN" i="1"/>
          </a:p>
        </p:txBody>
      </p:sp>
      <p:sp>
        <p:nvSpPr>
          <p:cNvPr id="16388" name="Text Box 6"/>
          <p:cNvSpPr txBox="1">
            <a:spLocks noChangeArrowheads="1"/>
          </p:cNvSpPr>
          <p:nvPr/>
        </p:nvSpPr>
        <p:spPr bwMode="auto">
          <a:xfrm>
            <a:off x="1295400" y="152400"/>
            <a:ext cx="5181600" cy="519113"/>
          </a:xfrm>
          <a:prstGeom prst="rect">
            <a:avLst/>
          </a:prstGeom>
          <a:noFill/>
          <a:ln w="9525">
            <a:noFill/>
            <a:miter lim="800000"/>
            <a:headEnd/>
            <a:tailEnd/>
          </a:ln>
        </p:spPr>
        <p:txBody>
          <a:bodyPr>
            <a:spAutoFit/>
          </a:bodyPr>
          <a:lstStyle/>
          <a:p>
            <a:pPr>
              <a:spcBef>
                <a:spcPct val="50000"/>
              </a:spcBef>
            </a:pPr>
            <a:r>
              <a:rPr lang="en-US" sz="2800" b="1"/>
              <a:t>Isometrics of regular solids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Sasikanth\Desktop\10 dec 2009\2.jpg"/>
          <p:cNvPicPr>
            <a:picLocks noChangeAspect="1" noChangeArrowheads="1"/>
          </p:cNvPicPr>
          <p:nvPr/>
        </p:nvPicPr>
        <p:blipFill>
          <a:blip r:embed="rId2" cstate="print"/>
          <a:srcRect l="60715" t="22098" r="7738" b="49510"/>
          <a:stretch>
            <a:fillRect/>
          </a:stretch>
        </p:blipFill>
        <p:spPr bwMode="auto">
          <a:xfrm>
            <a:off x="533400" y="1600200"/>
            <a:ext cx="7948613" cy="4343400"/>
          </a:xfrm>
          <a:prstGeom prst="rect">
            <a:avLst/>
          </a:prstGeom>
          <a:noFill/>
          <a:ln w="9525">
            <a:noFill/>
            <a:miter lim="800000"/>
            <a:headEnd/>
            <a:tailEnd/>
          </a:ln>
        </p:spPr>
      </p:pic>
      <p:sp>
        <p:nvSpPr>
          <p:cNvPr id="17411" name="TextBox 4"/>
          <p:cNvSpPr txBox="1">
            <a:spLocks noChangeArrowheads="1"/>
          </p:cNvSpPr>
          <p:nvPr/>
        </p:nvSpPr>
        <p:spPr bwMode="auto">
          <a:xfrm>
            <a:off x="762000" y="457200"/>
            <a:ext cx="7696200" cy="646113"/>
          </a:xfrm>
          <a:prstGeom prst="rect">
            <a:avLst/>
          </a:prstGeom>
          <a:noFill/>
          <a:ln w="9525">
            <a:noFill/>
            <a:miter lim="800000"/>
            <a:headEnd/>
            <a:tailEnd/>
          </a:ln>
        </p:spPr>
        <p:txBody>
          <a:bodyPr>
            <a:spAutoFit/>
          </a:bodyPr>
          <a:lstStyle/>
          <a:p>
            <a:r>
              <a:rPr lang="en-US" b="1" i="1"/>
              <a:t>Problem: </a:t>
            </a:r>
            <a:r>
              <a:rPr lang="en-US" i="1"/>
              <a:t>draw the isometric drawing of a cone of base diameter 30 and axis 45 long. Use the off-set method</a:t>
            </a:r>
            <a:endParaRPr lang="en-IN" i="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26"/>
          <p:cNvPicPr>
            <a:picLocks noChangeAspect="1" noChangeArrowheads="1"/>
          </p:cNvPicPr>
          <p:nvPr/>
        </p:nvPicPr>
        <p:blipFill>
          <a:blip r:embed="rId2" cstate="print"/>
          <a:srcRect l="61310" t="23529" r="5357" b="26367"/>
          <a:stretch>
            <a:fillRect/>
          </a:stretch>
        </p:blipFill>
        <p:spPr bwMode="auto">
          <a:xfrm>
            <a:off x="1447800" y="685800"/>
            <a:ext cx="6477000" cy="5910262"/>
          </a:xfrm>
          <a:prstGeom prst="rect">
            <a:avLst/>
          </a:prstGeom>
          <a:noFill/>
          <a:ln w="9525">
            <a:noFill/>
            <a:miter lim="800000"/>
            <a:headEnd/>
            <a:tailEnd/>
          </a:ln>
        </p:spPr>
      </p:pic>
      <p:sp>
        <p:nvSpPr>
          <p:cNvPr id="18435" name="TextBox 4"/>
          <p:cNvSpPr txBox="1">
            <a:spLocks noChangeArrowheads="1"/>
          </p:cNvSpPr>
          <p:nvPr/>
        </p:nvSpPr>
        <p:spPr bwMode="auto">
          <a:xfrm>
            <a:off x="2133600" y="6324600"/>
            <a:ext cx="4876800" cy="366712"/>
          </a:xfrm>
          <a:prstGeom prst="rect">
            <a:avLst/>
          </a:prstGeom>
          <a:noFill/>
          <a:ln w="9525">
            <a:noFill/>
            <a:miter lim="800000"/>
            <a:headEnd/>
            <a:tailEnd/>
          </a:ln>
        </p:spPr>
        <p:txBody>
          <a:bodyPr>
            <a:spAutoFit/>
          </a:bodyPr>
          <a:lstStyle/>
          <a:p>
            <a:r>
              <a:rPr lang="en-US" b="1" i="1" dirty="0"/>
              <a:t>Isometric from orthographic views</a:t>
            </a:r>
            <a:endParaRPr lang="en-IN" b="1" i="1" dirty="0"/>
          </a:p>
        </p:txBody>
      </p:sp>
      <p:sp>
        <p:nvSpPr>
          <p:cNvPr id="18436" name="Text Box 6"/>
          <p:cNvSpPr txBox="1">
            <a:spLocks noChangeArrowheads="1"/>
          </p:cNvSpPr>
          <p:nvPr/>
        </p:nvSpPr>
        <p:spPr bwMode="auto">
          <a:xfrm>
            <a:off x="1981200" y="228600"/>
            <a:ext cx="5943600" cy="457200"/>
          </a:xfrm>
          <a:prstGeom prst="rect">
            <a:avLst/>
          </a:prstGeom>
          <a:noFill/>
          <a:ln w="9525">
            <a:noFill/>
            <a:miter lim="800000"/>
            <a:headEnd/>
            <a:tailEnd/>
          </a:ln>
        </p:spPr>
        <p:txBody>
          <a:bodyPr>
            <a:spAutoFit/>
          </a:bodyPr>
          <a:lstStyle/>
          <a:p>
            <a:pPr>
              <a:spcBef>
                <a:spcPct val="50000"/>
              </a:spcBef>
            </a:pPr>
            <a:r>
              <a:rPr lang="en-US" sz="2400" b="1"/>
              <a:t>Isometrics of machine blocks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e78"/>
          <p:cNvPicPr>
            <a:picLocks noChangeAspect="1" noChangeArrowheads="1"/>
          </p:cNvPicPr>
          <p:nvPr/>
        </p:nvPicPr>
        <p:blipFill>
          <a:blip r:embed="rId2" cstate="print"/>
          <a:srcRect l="67000" t="8824" r="11072" b="69412"/>
          <a:stretch>
            <a:fillRect/>
          </a:stretch>
        </p:blipFill>
        <p:spPr bwMode="auto">
          <a:xfrm>
            <a:off x="762000" y="1371600"/>
            <a:ext cx="7019925" cy="42306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me79"/>
          <p:cNvPicPr>
            <a:picLocks noGrp="1" noChangeAspect="1" noChangeArrowheads="1"/>
          </p:cNvPicPr>
          <p:nvPr>
            <p:ph idx="1"/>
          </p:nvPr>
        </p:nvPicPr>
        <p:blipFill>
          <a:blip r:embed="rId2" cstate="print"/>
          <a:srcRect l="11539" t="66667" r="67052" b="8237"/>
          <a:stretch>
            <a:fillRect/>
          </a:stretch>
        </p:blipFill>
        <p:spPr>
          <a:xfrm>
            <a:off x="914400" y="1066800"/>
            <a:ext cx="7454900" cy="4525963"/>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304800" y="1600200"/>
            <a:ext cx="8305800" cy="4495800"/>
          </a:xfrm>
        </p:spPr>
        <p:txBody>
          <a:bodyPr/>
          <a:lstStyle/>
          <a:p>
            <a:pPr algn="just" eaLnBrk="1" hangingPunct="1"/>
            <a:r>
              <a:rPr lang="en-US" dirty="0" smtClean="0">
                <a:latin typeface="Andalus" pitchFamily="18" charset="-78"/>
                <a:cs typeface="Andalus" pitchFamily="18" charset="-78"/>
              </a:rPr>
              <a:t>Interpretation of the shape of an object from a multi-view-drawing is difficult, without the knowledge of the principles of orthographic projections. Pictorial drawings are used to convey specific information to persons who cannot visualize  an object from its views.</a:t>
            </a:r>
          </a:p>
        </p:txBody>
      </p:sp>
      <p:sp>
        <p:nvSpPr>
          <p:cNvPr id="3" name="Rectangle 2"/>
          <p:cNvSpPr/>
          <p:nvPr/>
        </p:nvSpPr>
        <p:spPr>
          <a:xfrm>
            <a:off x="533400" y="1066800"/>
            <a:ext cx="8077200" cy="461665"/>
          </a:xfrm>
          <a:prstGeom prst="rect">
            <a:avLst/>
          </a:prstGeom>
        </p:spPr>
        <p:txBody>
          <a:bodyPr wrap="square">
            <a:spAutoFit/>
          </a:bodyPr>
          <a:lstStyle/>
          <a:p>
            <a:r>
              <a:rPr lang="en-US" sz="2400" b="1" u="sng" dirty="0" smtClean="0">
                <a:latin typeface="AIGDT" pitchFamily="2" charset="2"/>
              </a:rPr>
              <a:t>ISOMETRIC PROJECTIONS</a:t>
            </a:r>
            <a:endParaRPr lang="en-US" sz="2400" b="1" u="sng" dirty="0">
              <a:latin typeface="AIGDT" pitchFamily="2" charset="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152400" y="762000"/>
            <a:ext cx="8686800" cy="4525963"/>
          </a:xfrm>
        </p:spPr>
        <p:txBody>
          <a:bodyPr/>
          <a:lstStyle/>
          <a:p>
            <a:pPr algn="just" eaLnBrk="1" hangingPunct="1">
              <a:lnSpc>
                <a:spcPct val="90000"/>
              </a:lnSpc>
            </a:pPr>
            <a:r>
              <a:rPr lang="en-US" b="1" dirty="0" smtClean="0"/>
              <a:t>Isometric projection:</a:t>
            </a:r>
            <a:r>
              <a:rPr lang="en-US" dirty="0" smtClean="0"/>
              <a:t> Isometric projection is a pictorial projection of an object and it is a single view, in which all the three dimensions of an object are revealed.</a:t>
            </a:r>
          </a:p>
          <a:p>
            <a:pPr algn="just" eaLnBrk="1" hangingPunct="1">
              <a:lnSpc>
                <a:spcPct val="90000"/>
              </a:lnSpc>
              <a:buFontTx/>
              <a:buNone/>
            </a:pPr>
            <a:r>
              <a:rPr lang="en-US" dirty="0" smtClean="0"/>
              <a:t>              These projections are also used by the design engineers, in the design and development of new or complicated parts, the shape of which is difficult to understand from the multi-view drawings.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23"/>
          <p:cNvPicPr>
            <a:picLocks noChangeAspect="1" noChangeArrowheads="1"/>
          </p:cNvPicPr>
          <p:nvPr/>
        </p:nvPicPr>
        <p:blipFill>
          <a:blip r:embed="rId2" cstate="print"/>
          <a:srcRect l="58357" t="25882" r="3000" b="37656"/>
          <a:stretch>
            <a:fillRect/>
          </a:stretch>
        </p:blipFill>
        <p:spPr bwMode="auto">
          <a:xfrm>
            <a:off x="914400" y="2746375"/>
            <a:ext cx="7313613" cy="4111625"/>
          </a:xfrm>
          <a:prstGeom prst="rect">
            <a:avLst/>
          </a:prstGeom>
          <a:noFill/>
          <a:ln w="9525">
            <a:noFill/>
            <a:miter lim="800000"/>
            <a:headEnd/>
            <a:tailEnd/>
          </a:ln>
        </p:spPr>
      </p:pic>
      <p:sp>
        <p:nvSpPr>
          <p:cNvPr id="7171" name="Text Box 3"/>
          <p:cNvSpPr txBox="1">
            <a:spLocks noChangeArrowheads="1"/>
          </p:cNvSpPr>
          <p:nvPr/>
        </p:nvSpPr>
        <p:spPr bwMode="auto">
          <a:xfrm>
            <a:off x="2819400" y="6491288"/>
            <a:ext cx="3733800" cy="366712"/>
          </a:xfrm>
          <a:prstGeom prst="rect">
            <a:avLst/>
          </a:prstGeom>
          <a:noFill/>
          <a:ln w="9525">
            <a:noFill/>
            <a:miter lim="800000"/>
            <a:headEnd/>
            <a:tailEnd/>
          </a:ln>
        </p:spPr>
        <p:txBody>
          <a:bodyPr>
            <a:spAutoFit/>
          </a:bodyPr>
          <a:lstStyle/>
          <a:p>
            <a:pPr>
              <a:spcBef>
                <a:spcPct val="50000"/>
              </a:spcBef>
            </a:pPr>
            <a:r>
              <a:rPr lang="en-US" b="1"/>
              <a:t>Isometric projection of a cube</a:t>
            </a:r>
          </a:p>
        </p:txBody>
      </p:sp>
      <p:sp>
        <p:nvSpPr>
          <p:cNvPr id="7172" name="Text Box 8"/>
          <p:cNvSpPr txBox="1">
            <a:spLocks noChangeArrowheads="1"/>
          </p:cNvSpPr>
          <p:nvPr/>
        </p:nvSpPr>
        <p:spPr bwMode="auto">
          <a:xfrm>
            <a:off x="0" y="0"/>
            <a:ext cx="9144000" cy="2701925"/>
          </a:xfrm>
          <a:prstGeom prst="rect">
            <a:avLst/>
          </a:prstGeom>
          <a:noFill/>
          <a:ln w="9525">
            <a:noFill/>
            <a:miter lim="800000"/>
            <a:headEnd/>
            <a:tailEnd/>
          </a:ln>
        </p:spPr>
        <p:txBody>
          <a:bodyPr>
            <a:spAutoFit/>
          </a:bodyPr>
          <a:lstStyle/>
          <a:p>
            <a:pPr>
              <a:spcBef>
                <a:spcPct val="50000"/>
              </a:spcBef>
            </a:pPr>
            <a:r>
              <a:rPr lang="en-US" b="1"/>
              <a:t>Principles of isometric projection:</a:t>
            </a:r>
            <a:r>
              <a:rPr lang="en-US"/>
              <a:t> the Principles of isometric projection may be understood from the isometric projection of a cube. The isometric projection of a cube is obtained, when the line of sights parallel to its solid diagonal. If a cube is resting on one of its corners on H.P, with its solid diagonal perpendicular to V.P, the front view of the cube is its isometric projection.</a:t>
            </a:r>
          </a:p>
          <a:p>
            <a:pPr>
              <a:spcBef>
                <a:spcPct val="50000"/>
              </a:spcBef>
            </a:pPr>
            <a:r>
              <a:rPr lang="en-US"/>
              <a:t>               isometric means equal measurement, i.e., each of the three planes of the cube is equally fore-shortened. This projection is more appropriate in the case of small objects, but larger objects may appear to be unnatural. Perspective projection is used to represent larger objects.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e69"/>
          <p:cNvPicPr>
            <a:picLocks noChangeAspect="1" noChangeArrowheads="1"/>
          </p:cNvPicPr>
          <p:nvPr/>
        </p:nvPicPr>
        <p:blipFill>
          <a:blip r:embed="rId2" cstate="print"/>
          <a:srcRect l="6271" t="8824" r="62729" b="58723"/>
          <a:stretch>
            <a:fillRect/>
          </a:stretch>
        </p:blipFill>
        <p:spPr bwMode="auto">
          <a:xfrm rot="60000">
            <a:off x="990600" y="1600200"/>
            <a:ext cx="6975475" cy="4433888"/>
          </a:xfrm>
          <a:prstGeom prst="rect">
            <a:avLst/>
          </a:prstGeom>
          <a:noFill/>
          <a:ln w="9525">
            <a:noFill/>
            <a:miter lim="800000"/>
            <a:headEnd/>
            <a:tailEnd/>
          </a:ln>
        </p:spPr>
      </p:pic>
      <p:sp>
        <p:nvSpPr>
          <p:cNvPr id="8195" name="Text Box 6"/>
          <p:cNvSpPr txBox="1">
            <a:spLocks noChangeArrowheads="1"/>
          </p:cNvSpPr>
          <p:nvPr/>
        </p:nvSpPr>
        <p:spPr bwMode="auto">
          <a:xfrm>
            <a:off x="228600" y="304800"/>
            <a:ext cx="8763000" cy="641350"/>
          </a:xfrm>
          <a:prstGeom prst="rect">
            <a:avLst/>
          </a:prstGeom>
          <a:noFill/>
          <a:ln w="9525">
            <a:noFill/>
            <a:miter lim="800000"/>
            <a:headEnd/>
            <a:tailEnd/>
          </a:ln>
        </p:spPr>
        <p:txBody>
          <a:bodyPr>
            <a:spAutoFit/>
          </a:bodyPr>
          <a:lstStyle/>
          <a:p>
            <a:pPr>
              <a:spcBef>
                <a:spcPct val="50000"/>
              </a:spcBef>
            </a:pPr>
            <a:r>
              <a:rPr lang="en-US" b="1"/>
              <a:t>Isometric scale:</a:t>
            </a:r>
            <a:r>
              <a:rPr lang="en-US"/>
              <a:t> in isometric projection, the magnitudes of dimensions are reduced. Therefore, a special scale is required to draw the projection.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25"/>
          <p:cNvPicPr>
            <a:picLocks noChangeAspect="1" noChangeArrowheads="1"/>
          </p:cNvPicPr>
          <p:nvPr/>
        </p:nvPicPr>
        <p:blipFill>
          <a:blip r:embed="rId2" cstate="print"/>
          <a:srcRect l="58928" t="9764" r="24429" b="66068"/>
          <a:stretch>
            <a:fillRect/>
          </a:stretch>
        </p:blipFill>
        <p:spPr bwMode="auto">
          <a:xfrm rot="-60000">
            <a:off x="1676400" y="1600200"/>
            <a:ext cx="6010275" cy="4884738"/>
          </a:xfrm>
          <a:prstGeom prst="rect">
            <a:avLst/>
          </a:prstGeom>
          <a:noFill/>
          <a:ln w="9525">
            <a:noFill/>
            <a:miter lim="800000"/>
            <a:headEnd/>
            <a:tailEnd/>
          </a:ln>
        </p:spPr>
      </p:pic>
      <p:sp>
        <p:nvSpPr>
          <p:cNvPr id="9219" name="TextBox 4"/>
          <p:cNvSpPr txBox="1">
            <a:spLocks noChangeArrowheads="1"/>
          </p:cNvSpPr>
          <p:nvPr/>
        </p:nvSpPr>
        <p:spPr bwMode="auto">
          <a:xfrm>
            <a:off x="1066800" y="6172200"/>
            <a:ext cx="7315200" cy="366713"/>
          </a:xfrm>
          <a:prstGeom prst="rect">
            <a:avLst/>
          </a:prstGeom>
          <a:noFill/>
          <a:ln w="9525">
            <a:noFill/>
            <a:miter lim="800000"/>
            <a:headEnd/>
            <a:tailEnd/>
          </a:ln>
        </p:spPr>
        <p:txBody>
          <a:bodyPr>
            <a:spAutoFit/>
          </a:bodyPr>
          <a:lstStyle/>
          <a:p>
            <a:r>
              <a:rPr lang="en-US" b="1" i="1"/>
              <a:t>Difference between isometric projection and isometric drawing</a:t>
            </a:r>
            <a:endParaRPr lang="en-IN" b="1" i="1"/>
          </a:p>
        </p:txBody>
      </p:sp>
      <p:sp>
        <p:nvSpPr>
          <p:cNvPr id="9220" name="Text Box 6"/>
          <p:cNvSpPr txBox="1">
            <a:spLocks noChangeArrowheads="1"/>
          </p:cNvSpPr>
          <p:nvPr/>
        </p:nvSpPr>
        <p:spPr bwMode="auto">
          <a:xfrm>
            <a:off x="0" y="0"/>
            <a:ext cx="9144000" cy="1878013"/>
          </a:xfrm>
          <a:prstGeom prst="rect">
            <a:avLst/>
          </a:prstGeom>
          <a:noFill/>
          <a:ln w="9525">
            <a:noFill/>
            <a:miter lim="800000"/>
            <a:headEnd/>
            <a:tailEnd/>
          </a:ln>
        </p:spPr>
        <p:txBody>
          <a:bodyPr>
            <a:spAutoFit/>
          </a:bodyPr>
          <a:lstStyle/>
          <a:p>
            <a:pPr>
              <a:spcBef>
                <a:spcPct val="50000"/>
              </a:spcBef>
            </a:pPr>
            <a:r>
              <a:rPr lang="en-US" b="1"/>
              <a:t>Isometric (view) drawing:</a:t>
            </a:r>
            <a:r>
              <a:rPr lang="en-US"/>
              <a:t> An isometric view or drawing is similar in form to isometric projection, but actual measurements are transferred from the object to the axes, consequentially, the isometric view or drawing will be larger.</a:t>
            </a:r>
          </a:p>
          <a:p>
            <a:pPr>
              <a:spcBef>
                <a:spcPct val="50000"/>
              </a:spcBef>
            </a:pPr>
            <a:r>
              <a:rPr lang="en-US"/>
              <a:t>            it is customary to make an isometric view or drawing rather than isometric projection because, it is much easier to execute, as the size need not be reduced to the isometric scale each time. Also, isometric projection and isometric drawing appear alike.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e70"/>
          <p:cNvPicPr>
            <a:picLocks noChangeAspect="1" noChangeArrowheads="1"/>
          </p:cNvPicPr>
          <p:nvPr/>
        </p:nvPicPr>
        <p:blipFill>
          <a:blip r:embed="rId2" cstate="print"/>
          <a:srcRect l="11310" t="9804" r="59523" b="52461"/>
          <a:stretch>
            <a:fillRect/>
          </a:stretch>
        </p:blipFill>
        <p:spPr bwMode="auto">
          <a:xfrm>
            <a:off x="1981200" y="1600200"/>
            <a:ext cx="6400800" cy="5029200"/>
          </a:xfrm>
          <a:prstGeom prst="rect">
            <a:avLst/>
          </a:prstGeom>
          <a:noFill/>
          <a:ln w="9525">
            <a:noFill/>
            <a:miter lim="800000"/>
            <a:headEnd/>
            <a:tailEnd/>
          </a:ln>
        </p:spPr>
      </p:pic>
      <p:sp>
        <p:nvSpPr>
          <p:cNvPr id="10243" name="TextBox 4"/>
          <p:cNvSpPr txBox="1">
            <a:spLocks noChangeArrowheads="1"/>
          </p:cNvSpPr>
          <p:nvPr/>
        </p:nvSpPr>
        <p:spPr bwMode="auto">
          <a:xfrm>
            <a:off x="2514600" y="6491288"/>
            <a:ext cx="5029200" cy="366712"/>
          </a:xfrm>
          <a:prstGeom prst="rect">
            <a:avLst/>
          </a:prstGeom>
          <a:noFill/>
          <a:ln w="9525">
            <a:noFill/>
            <a:miter lim="800000"/>
            <a:headEnd/>
            <a:tailEnd/>
          </a:ln>
        </p:spPr>
        <p:txBody>
          <a:bodyPr>
            <a:spAutoFit/>
          </a:bodyPr>
          <a:lstStyle/>
          <a:p>
            <a:r>
              <a:rPr lang="en-US" b="1" i="1"/>
              <a:t>Isometric views with non-isometric lines</a:t>
            </a:r>
            <a:endParaRPr lang="en-IN" b="1" i="1"/>
          </a:p>
        </p:txBody>
      </p:sp>
      <p:sp>
        <p:nvSpPr>
          <p:cNvPr id="10244" name="Text Box 6"/>
          <p:cNvSpPr txBox="1">
            <a:spLocks noChangeArrowheads="1"/>
          </p:cNvSpPr>
          <p:nvPr/>
        </p:nvSpPr>
        <p:spPr bwMode="auto">
          <a:xfrm>
            <a:off x="0" y="0"/>
            <a:ext cx="9144000" cy="2219325"/>
          </a:xfrm>
          <a:prstGeom prst="rect">
            <a:avLst/>
          </a:prstGeom>
          <a:noFill/>
          <a:ln w="9525">
            <a:noFill/>
            <a:miter lim="800000"/>
            <a:headEnd/>
            <a:tailEnd/>
          </a:ln>
        </p:spPr>
        <p:txBody>
          <a:bodyPr>
            <a:spAutoFit/>
          </a:bodyPr>
          <a:lstStyle/>
          <a:p>
            <a:pPr>
              <a:spcBef>
                <a:spcPct val="50000"/>
              </a:spcBef>
            </a:pPr>
            <a:r>
              <a:rPr lang="en-US" sz="1400" b="1" dirty="0"/>
              <a:t>Non- isometric lines:</a:t>
            </a:r>
            <a:r>
              <a:rPr lang="en-US" sz="1400" dirty="0"/>
              <a:t> when an object contains lines (edges), which are not parallel to the isometric axes, these are known as non-isometric lines. These lines are drawn either by the box method or the offset method.</a:t>
            </a:r>
          </a:p>
          <a:p>
            <a:pPr>
              <a:spcBef>
                <a:spcPct val="50000"/>
              </a:spcBef>
            </a:pPr>
            <a:r>
              <a:rPr lang="en-US" sz="1400" b="1" dirty="0"/>
              <a:t>(</a:t>
            </a:r>
            <a:r>
              <a:rPr lang="en-US" sz="1400" b="1" dirty="0" err="1"/>
              <a:t>i</a:t>
            </a:r>
            <a:r>
              <a:rPr lang="en-US" sz="1400" b="1" dirty="0"/>
              <a:t>) Box method:</a:t>
            </a:r>
            <a:r>
              <a:rPr lang="en-US" sz="1400" dirty="0"/>
              <a:t> in this the object is imagined to be enclosed in a square/ rectangular box. This is done by enclosing the views in square/ rectangles. The box is first drawn in isometric and the object is located in it by marking its points of contact with the box.</a:t>
            </a:r>
          </a:p>
          <a:p>
            <a:pPr>
              <a:spcBef>
                <a:spcPct val="50000"/>
              </a:spcBef>
            </a:pPr>
            <a:r>
              <a:rPr lang="en-US" sz="1400" b="1" dirty="0"/>
              <a:t>(ii) Off-set method:</a:t>
            </a:r>
            <a:r>
              <a:rPr lang="en-US" sz="1400" dirty="0"/>
              <a:t> the method is further suited to objects made-up of a number of planes at different angles. The ends of the edges are located by dropping perpendiculars from each point to an isometric reference plane. The perpendiculars may be located on the drawing, as these are isometric lines and the respective magnitudes are transferred from the orthographic views.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e69"/>
          <p:cNvPicPr>
            <a:picLocks noChangeAspect="1" noChangeArrowheads="1"/>
          </p:cNvPicPr>
          <p:nvPr/>
        </p:nvPicPr>
        <p:blipFill>
          <a:blip r:embed="rId2" cstate="print"/>
          <a:srcRect l="64285" t="50562" r="22748" b="30109"/>
          <a:stretch>
            <a:fillRect/>
          </a:stretch>
        </p:blipFill>
        <p:spPr bwMode="auto">
          <a:xfrm>
            <a:off x="3429000" y="1371600"/>
            <a:ext cx="3124200" cy="2827338"/>
          </a:xfrm>
          <a:prstGeom prst="rect">
            <a:avLst/>
          </a:prstGeom>
          <a:noFill/>
          <a:ln w="9525">
            <a:noFill/>
            <a:miter lim="800000"/>
            <a:headEnd/>
            <a:tailEnd/>
          </a:ln>
        </p:spPr>
      </p:pic>
      <p:pic>
        <p:nvPicPr>
          <p:cNvPr id="11267" name="Picture 3" descr="me70"/>
          <p:cNvPicPr>
            <a:picLocks noChangeAspect="1" noChangeArrowheads="1"/>
          </p:cNvPicPr>
          <p:nvPr/>
        </p:nvPicPr>
        <p:blipFill>
          <a:blip r:embed="rId3" cstate="print"/>
          <a:srcRect l="9332" t="65686" r="63095" b="17737"/>
          <a:stretch>
            <a:fillRect/>
          </a:stretch>
        </p:blipFill>
        <p:spPr bwMode="auto">
          <a:xfrm>
            <a:off x="1828800" y="4495800"/>
            <a:ext cx="5638800" cy="1828800"/>
          </a:xfrm>
          <a:prstGeom prst="rect">
            <a:avLst/>
          </a:prstGeom>
          <a:noFill/>
          <a:ln w="9525">
            <a:noFill/>
            <a:miter lim="800000"/>
            <a:headEnd/>
            <a:tailEnd/>
          </a:ln>
        </p:spPr>
      </p:pic>
      <p:sp>
        <p:nvSpPr>
          <p:cNvPr id="11268" name="TextBox 5"/>
          <p:cNvSpPr txBox="1">
            <a:spLocks noChangeArrowheads="1"/>
          </p:cNvSpPr>
          <p:nvPr/>
        </p:nvSpPr>
        <p:spPr bwMode="auto">
          <a:xfrm>
            <a:off x="2819400" y="152400"/>
            <a:ext cx="3581400" cy="369888"/>
          </a:xfrm>
          <a:prstGeom prst="rect">
            <a:avLst/>
          </a:prstGeom>
          <a:noFill/>
          <a:ln w="9525">
            <a:noFill/>
            <a:miter lim="800000"/>
            <a:headEnd/>
            <a:tailEnd/>
          </a:ln>
        </p:spPr>
        <p:txBody>
          <a:bodyPr>
            <a:spAutoFit/>
          </a:bodyPr>
          <a:lstStyle/>
          <a:p>
            <a:r>
              <a:rPr lang="en-US" b="1"/>
              <a:t>ISOMETRIC  DIMENSIONING</a:t>
            </a:r>
            <a:endParaRPr lang="en-IN" b="1"/>
          </a:p>
        </p:txBody>
      </p:sp>
      <p:sp>
        <p:nvSpPr>
          <p:cNvPr id="11269" name="TextBox 6"/>
          <p:cNvSpPr txBox="1">
            <a:spLocks noChangeArrowheads="1"/>
          </p:cNvSpPr>
          <p:nvPr/>
        </p:nvSpPr>
        <p:spPr bwMode="auto">
          <a:xfrm>
            <a:off x="3124200" y="4114800"/>
            <a:ext cx="4343400" cy="304800"/>
          </a:xfrm>
          <a:prstGeom prst="rect">
            <a:avLst/>
          </a:prstGeom>
          <a:noFill/>
          <a:ln w="9525">
            <a:noFill/>
            <a:miter lim="800000"/>
            <a:headEnd/>
            <a:tailEnd/>
          </a:ln>
        </p:spPr>
        <p:txBody>
          <a:bodyPr>
            <a:spAutoFit/>
          </a:bodyPr>
          <a:lstStyle/>
          <a:p>
            <a:r>
              <a:rPr lang="en-US" sz="1400" b="1" i="1"/>
              <a:t>Use of centre lines for dimensioning</a:t>
            </a:r>
            <a:endParaRPr lang="en-IN" sz="1400" b="1" i="1"/>
          </a:p>
        </p:txBody>
      </p:sp>
      <p:sp>
        <p:nvSpPr>
          <p:cNvPr id="11270" name="TextBox 7"/>
          <p:cNvSpPr txBox="1">
            <a:spLocks noChangeArrowheads="1"/>
          </p:cNvSpPr>
          <p:nvPr/>
        </p:nvSpPr>
        <p:spPr bwMode="auto">
          <a:xfrm>
            <a:off x="1905000" y="6324600"/>
            <a:ext cx="5181600" cy="307975"/>
          </a:xfrm>
          <a:prstGeom prst="rect">
            <a:avLst/>
          </a:prstGeom>
          <a:noFill/>
          <a:ln w="9525">
            <a:noFill/>
            <a:miter lim="800000"/>
            <a:headEnd/>
            <a:tailEnd/>
          </a:ln>
        </p:spPr>
        <p:txBody>
          <a:bodyPr>
            <a:spAutoFit/>
          </a:bodyPr>
          <a:lstStyle/>
          <a:p>
            <a:r>
              <a:rPr lang="en-US" sz="1400" b="1" i="1"/>
              <a:t>Dimensioning lines and numerals on isometric projection</a:t>
            </a:r>
            <a:endParaRPr lang="en-IN" sz="1400" b="1" i="1"/>
          </a:p>
        </p:txBody>
      </p:sp>
      <p:sp>
        <p:nvSpPr>
          <p:cNvPr id="8" name="Diagonal Stripe 7"/>
          <p:cNvSpPr/>
          <p:nvPr/>
        </p:nvSpPr>
        <p:spPr>
          <a:xfrm>
            <a:off x="7848600" y="4191000"/>
            <a:ext cx="609600" cy="228600"/>
          </a:xfrm>
          <a:prstGeom prst="diagStri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 name="Teardrop 22"/>
          <p:cNvSpPr/>
          <p:nvPr/>
        </p:nvSpPr>
        <p:spPr>
          <a:xfrm>
            <a:off x="7772400" y="4267200"/>
            <a:ext cx="76200" cy="304800"/>
          </a:xfrm>
          <a:prstGeom prst="teardrop">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8153400" y="4114800"/>
            <a:ext cx="2286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74" name="Text Box 12"/>
          <p:cNvSpPr txBox="1">
            <a:spLocks noChangeArrowheads="1"/>
          </p:cNvSpPr>
          <p:nvPr/>
        </p:nvSpPr>
        <p:spPr bwMode="auto">
          <a:xfrm>
            <a:off x="0" y="533400"/>
            <a:ext cx="9144000" cy="915988"/>
          </a:xfrm>
          <a:prstGeom prst="rect">
            <a:avLst/>
          </a:prstGeom>
          <a:noFill/>
          <a:ln w="9525">
            <a:noFill/>
            <a:miter lim="800000"/>
            <a:headEnd/>
            <a:tailEnd/>
          </a:ln>
        </p:spPr>
        <p:txBody>
          <a:bodyPr>
            <a:spAutoFit/>
          </a:bodyPr>
          <a:lstStyle/>
          <a:p>
            <a:pPr>
              <a:spcBef>
                <a:spcPct val="50000"/>
              </a:spcBef>
              <a:buFontTx/>
              <a:buChar char="•"/>
            </a:pPr>
            <a:r>
              <a:rPr lang="en-US"/>
              <a:t> If an isometric projection or drawing is to be dimensioned as a working drawing, it must be completely dimensioned. Extension lines, dimension lines and dimensions for the isometric projection or drawing must be placed in isometric plane of the faces.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e71"/>
          <p:cNvPicPr>
            <a:picLocks noChangeAspect="1" noChangeArrowheads="1"/>
          </p:cNvPicPr>
          <p:nvPr/>
        </p:nvPicPr>
        <p:blipFill>
          <a:blip r:embed="rId2" cstate="print"/>
          <a:srcRect l="48218" t="15015" r="30927" b="68069"/>
          <a:stretch>
            <a:fillRect/>
          </a:stretch>
        </p:blipFill>
        <p:spPr bwMode="auto">
          <a:xfrm>
            <a:off x="762000" y="1905000"/>
            <a:ext cx="7893844" cy="3886200"/>
          </a:xfrm>
          <a:prstGeom prst="rect">
            <a:avLst/>
          </a:prstGeom>
          <a:noFill/>
          <a:ln w="9525">
            <a:noFill/>
            <a:miter lim="800000"/>
            <a:headEnd/>
            <a:tailEnd/>
          </a:ln>
        </p:spPr>
      </p:pic>
      <p:sp>
        <p:nvSpPr>
          <p:cNvPr id="12292" name="TextBox 5"/>
          <p:cNvSpPr txBox="1">
            <a:spLocks noChangeArrowheads="1"/>
          </p:cNvSpPr>
          <p:nvPr/>
        </p:nvSpPr>
        <p:spPr bwMode="auto">
          <a:xfrm>
            <a:off x="3429000" y="0"/>
            <a:ext cx="2209800" cy="366713"/>
          </a:xfrm>
          <a:prstGeom prst="rect">
            <a:avLst/>
          </a:prstGeom>
          <a:noFill/>
          <a:ln w="9525">
            <a:noFill/>
            <a:miter lim="800000"/>
            <a:headEnd/>
            <a:tailEnd/>
          </a:ln>
        </p:spPr>
        <p:txBody>
          <a:bodyPr>
            <a:spAutoFit/>
          </a:bodyPr>
          <a:lstStyle/>
          <a:p>
            <a:r>
              <a:rPr lang="en-US" b="1"/>
              <a:t>OFFSET METHOD</a:t>
            </a:r>
            <a:endParaRPr lang="en-IN" b="1"/>
          </a:p>
        </p:txBody>
      </p:sp>
      <p:sp>
        <p:nvSpPr>
          <p:cNvPr id="12293" name="TextBox 6"/>
          <p:cNvSpPr txBox="1">
            <a:spLocks noChangeArrowheads="1"/>
          </p:cNvSpPr>
          <p:nvPr/>
        </p:nvSpPr>
        <p:spPr bwMode="auto">
          <a:xfrm>
            <a:off x="2514600" y="6553200"/>
            <a:ext cx="3886200" cy="304800"/>
          </a:xfrm>
          <a:prstGeom prst="rect">
            <a:avLst/>
          </a:prstGeom>
          <a:noFill/>
          <a:ln w="9525">
            <a:noFill/>
            <a:miter lim="800000"/>
            <a:headEnd/>
            <a:tailEnd/>
          </a:ln>
        </p:spPr>
        <p:txBody>
          <a:bodyPr>
            <a:spAutoFit/>
          </a:bodyPr>
          <a:lstStyle/>
          <a:p>
            <a:r>
              <a:rPr lang="en-US" sz="1400" b="1" i="1" dirty="0"/>
              <a:t>Isometric drawing of a pentagonal plane</a:t>
            </a:r>
            <a:endParaRPr lang="en-IN" sz="1400" b="1" i="1" dirty="0"/>
          </a:p>
        </p:txBody>
      </p:sp>
      <p:sp>
        <p:nvSpPr>
          <p:cNvPr id="12295" name="Text Box 9"/>
          <p:cNvSpPr txBox="1">
            <a:spLocks noChangeArrowheads="1"/>
          </p:cNvSpPr>
          <p:nvPr/>
        </p:nvSpPr>
        <p:spPr bwMode="auto">
          <a:xfrm>
            <a:off x="0" y="381000"/>
            <a:ext cx="9144000" cy="1155700"/>
          </a:xfrm>
          <a:prstGeom prst="rect">
            <a:avLst/>
          </a:prstGeom>
          <a:noFill/>
          <a:ln w="9525">
            <a:noFill/>
            <a:miter lim="800000"/>
            <a:headEnd/>
            <a:tailEnd/>
          </a:ln>
        </p:spPr>
        <p:txBody>
          <a:bodyPr>
            <a:spAutoFit/>
          </a:bodyPr>
          <a:lstStyle/>
          <a:p>
            <a:pPr>
              <a:spcBef>
                <a:spcPct val="50000"/>
              </a:spcBef>
            </a:pPr>
            <a:r>
              <a:rPr lang="en-US" sz="1400" b="1" dirty="0"/>
              <a:t>Isometric projection of plane figures:</a:t>
            </a:r>
          </a:p>
          <a:p>
            <a:pPr>
              <a:spcBef>
                <a:spcPct val="50000"/>
              </a:spcBef>
            </a:pPr>
            <a:r>
              <a:rPr lang="en-US" sz="1400" b="1" u="sng" dirty="0"/>
              <a:t>Problem:</a:t>
            </a:r>
            <a:r>
              <a:rPr lang="en-US" sz="1400" dirty="0"/>
              <a:t> figure a shows the projection of a pentagonal plane. Draw the isometric drawing of the plane, assuming the surface of the plane to be </a:t>
            </a:r>
          </a:p>
          <a:p>
            <a:pPr>
              <a:spcBef>
                <a:spcPct val="50000"/>
              </a:spcBef>
            </a:pPr>
            <a:r>
              <a:rPr lang="en-US" sz="1400" dirty="0"/>
              <a:t>   (</a:t>
            </a:r>
            <a:r>
              <a:rPr lang="en-US" sz="1400" dirty="0" err="1"/>
              <a:t>i</a:t>
            </a:r>
            <a:r>
              <a:rPr lang="en-US" sz="1400" dirty="0"/>
              <a:t>) parallel to V.P and (ii) parallel to H.P</a:t>
            </a:r>
            <a:endParaRPr lang="en-US" sz="1400" u="sng"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TotalTime>
  <Words>828</Words>
  <Application>Microsoft Office PowerPoint</Application>
  <PresentationFormat>On-screen Show (4:3)</PresentationFormat>
  <Paragraphs>42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ISOMETRIC PROJECTIONS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ISOMETRIC AND PERSPECTIVE PROJECTIONS</dc:title>
  <dc:creator>user</dc:creator>
  <cp:lastModifiedBy>sony</cp:lastModifiedBy>
  <cp:revision>166</cp:revision>
  <dcterms:created xsi:type="dcterms:W3CDTF">2009-12-10T06:18:32Z</dcterms:created>
  <dcterms:modified xsi:type="dcterms:W3CDTF">2013-03-05T01:49:30Z</dcterms:modified>
</cp:coreProperties>
</file>